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</p:sldIdLst>
  <p:sldSz cy="5143500" cx="9144000"/>
  <p:notesSz cx="6858000" cy="9144000"/>
  <p:embeddedFontLst>
    <p:embeddedFont>
      <p:font typeface="Economica"/>
      <p:regular r:id="rId49"/>
      <p:bold r:id="rId50"/>
      <p:italic r:id="rId51"/>
      <p:boldItalic r:id="rId52"/>
    </p:embeddedFont>
    <p:embeddedFont>
      <p:font typeface="Open Sans"/>
      <p:regular r:id="rId53"/>
      <p:bold r:id="rId54"/>
      <p:italic r:id="rId55"/>
      <p:boldItalic r:id="rId5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font" Target="fonts/Economica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Economica-italic.fntdata"/><Relationship Id="rId50" Type="http://schemas.openxmlformats.org/officeDocument/2006/relationships/font" Target="fonts/Economica-bold.fntdata"/><Relationship Id="rId53" Type="http://schemas.openxmlformats.org/officeDocument/2006/relationships/font" Target="fonts/OpenSans-regular.fntdata"/><Relationship Id="rId52" Type="http://schemas.openxmlformats.org/officeDocument/2006/relationships/font" Target="fonts/Economica-boldItalic.fntdata"/><Relationship Id="rId11" Type="http://schemas.openxmlformats.org/officeDocument/2006/relationships/slide" Target="slides/slide6.xml"/><Relationship Id="rId55" Type="http://schemas.openxmlformats.org/officeDocument/2006/relationships/font" Target="fonts/OpenSans-italic.fntdata"/><Relationship Id="rId10" Type="http://schemas.openxmlformats.org/officeDocument/2006/relationships/slide" Target="slides/slide5.xml"/><Relationship Id="rId54" Type="http://schemas.openxmlformats.org/officeDocument/2006/relationships/font" Target="fonts/OpenSans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56" Type="http://schemas.openxmlformats.org/officeDocument/2006/relationships/font" Target="fonts/OpenSans-bold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deeplearning.stanford.edu/tutorial/supervised/SoftmaxRegression/" TargetMode="Externa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deeplearning.stanford.edu/tutorial/supervised/SoftmaxRegression/" TargetMode="Externa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github.com/InFoCusp/tf_cnnvis" TargetMode="Externa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miro.medium.com/max/1400/1*aSq9viZGEYiWwL9uJ3Recw.png" TargetMode="Externa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brenocon.com/blog/2012/03/cosine-similarity-pearson-correlation-and-ols-coefficients/" TargetMode="Externa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math.uci.edu/icamp/courses/math77b/lecture_12w/pdfs/Chapter%2002%20-%20Collaborative%20recommendation.pdf" TargetMode="Externa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a2604522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3a2604522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5ee9436322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5ee9436322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5ee9436322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5ee9436322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5ee9436322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5ee9436322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8a6d24eb87_1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8a6d24eb87_1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90bfbe7763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90bfbe7763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 puede ver el caso K=2 en </a:t>
            </a:r>
            <a:r>
              <a:rPr lang="en"/>
              <a:t>"Relationship to Logistic Regression":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http://deeplearning.stanford.edu/tutorial/supervised/SoftmaxRegression/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903ae81d6f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903ae81d6f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Tambi</a:t>
            </a:r>
            <a:r>
              <a:rPr lang="en"/>
              <a:t>é</a:t>
            </a:r>
            <a:r>
              <a:rPr lang="en"/>
              <a:t>n se ve c</a:t>
            </a:r>
            <a:r>
              <a:rPr lang="en"/>
              <a:t>ómo se relaciona con el coste anterior para K=2 en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http://deeplearning.stanford.edu/tutorial/supervised/SoftmaxRegression/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90bfbe7763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90bfbe7763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5ee9436322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5ee9436322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5ee9436322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5ee9436322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https://github.com/InFoCusp/tf_cnnvis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5ee9436322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5ee9436322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59e3ad8761_0_4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59e3ad8761_0_4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5ee9436322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5ee9436322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5ee9436322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5ee9436322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 post muy bueno sobre el tema: </a:t>
            </a:r>
            <a:r>
              <a:rPr lang="en"/>
              <a:t>http://scott.fortmann-roe.com/docs/BiasVariance.html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5ee9436322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5ee9436322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5ee9436322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5ee9436322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5ee9436322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5ee9436322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8a6d24eb87_1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8a6d24eb87_1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8a6d24eb87_1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8a6d24eb87_1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8a6d24eb87_1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8a6d24eb87_1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8a6d24eb87_1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8a6d24eb87_1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https://miro.medium.com/max/1400/1*aSq9viZGEYiWwL9uJ3Recw.png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8a6d24eb87_1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8a6d24eb87_1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8a6d24eb87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8a6d24eb87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8a6d24eb87_1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8a6d24eb87_1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8a6d24eb87_1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8a6d24eb87_1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8a6d24eb87_1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8a6d24eb87_1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\text{sim}(a,b) = \frac{\sum_{p \in P}{(r_{a,p} - \bar{r_a})(r_{b,p} - \bar{r_b})}}{\sqrt{\sum_{p \in P}{(r_{a,p} - \bar{r_a})^2}}\sqrt{\sum_{p \in P}{(r_{b,p} - \bar{r_b})^2}}}</a:t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8a6d24eb87_1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8a6d24eb87_1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\text{sim}(a,b) = \frac{\sum_{p \in P}{(r_{a,p} - \bar{r_a})(r_{b,p} - \bar{r_b})}}{\sqrt{\sum_{p \in P}{(r_{a,p} - \bar{r_a})^2}}\sqrt{\sum_{p \in P}{(r_{b,p} - \bar{r_b})^2}}}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8a6d24eb87_1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8a6d24eb87_1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\text{pred}(a,p) = \bar{r_a} + \frac{\sum_{b \in N}{\text{sim}(a,b)(r_{b,p}-\bar{r_b})}}{\sum_{b \in N}{\text{sim}(a,b})}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\text{pred}(\text{Alice},\text{item5}) = 4 + \frac{0.85(3-2.4) + 0.7(5-3.8)}{0.85 + 0.7}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8a6d24eb87_1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8a6d24eb87_1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8a6d24eb87_1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8a6d24eb87_1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\text{sim}(a,b) = \frac{\sum_{u \in u}{(r_{u,a} - \bar{r_u})(r_{u,b} - \bar{r_u})}}{\sqrt{\sum_{u \in U}{(r_{u,a} - \bar{r_u})^2}}\sqrt{\sum_{u \in U}{(r_{u,b} - \bar{r_u})^2}}}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Corr vs CosSim: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https://brenocon.com/blog/2012/03/cosine-similarity-pearson-correlation-and-ols-coefficients/</a:t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8a6d24eb87_1_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8a6d24eb87_1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\text{pred}(u,item_j) = \bar{r_u} + \frac{\sum_{item_i \in N}{\text{sim}(item_i,item_j)r_{u,item_i}}}{\sum_{item_i \in N}{\text{sim}(item_i,item_j})}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\text{pred}(\text{Alice},item_5) = \bar{r}_{\text{Alice}} + \frac{\sum_{item_i \in N}{\text{sim}(item_i,item_5)r_{\text{Alice},item_i}}}{\sum_{item_i \in N}{\text{sim}(item_i,item_5})}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8a6d24eb87_1_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8a6d24eb87_1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8a6d24eb87_1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8a6d24eb87_1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5ee3c32d2d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5ee3c32d2d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8a6d24eb87_1_2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8a6d24eb87_1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8a6d24eb87_1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8a6d24eb87_1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CF recursivo: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https://www.math.uci.edu/icamp/courses/math77b/lecture_12w/pdfs/Chapter%2002%20-%20Collaborative%20recommendation.pdf</a:t>
            </a:r>
            <a:r>
              <a:rPr lang="en">
                <a:solidFill>
                  <a:schemeClr val="dk1"/>
                </a:solidFill>
              </a:rPr>
              <a:t> (slide 21)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8a6d24eb87_1_2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8a6d24eb87_1_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5c9ef9bbdd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5c9ef9bbdd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5ee3c32d2d_1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5ee3c32d2d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5ee3c32d2d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5ee3c32d2d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5ee3c32d2d_1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5ee3c32d2d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5ee3c32d2d_1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5ee3c32d2d_1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5ee3c32d2d_1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5ee3c32d2d_1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4013" y="756700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1" name="Google Shape;11;p2"/>
          <p:cNvSpPr/>
          <p:nvPr/>
        </p:nvSpPr>
        <p:spPr>
          <a:xfrm rot="10800000">
            <a:off x="5318350" y="32667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11"/>
          <p:cNvSpPr txBox="1"/>
          <p:nvPr>
            <p:ph hasCustomPrompt="1" type="title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/>
          <p:nvPr>
            <p:ph idx="1" type="body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" name="Google Shape;5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flipH="1">
            <a:off x="7595938" y="4602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7" name="Google Shape;17;p3"/>
          <p:cNvSpPr/>
          <p:nvPr/>
        </p:nvSpPr>
        <p:spPr>
          <a:xfrm flipH="1" rot="10800000">
            <a:off x="466425" y="35583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8" name="Google Shape;18;p3"/>
          <p:cNvSpPr txBox="1"/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5" name="Google Shape;35;p7"/>
          <p:cNvSpPr txBox="1"/>
          <p:nvPr>
            <p:ph idx="1" type="body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6" name="Google Shape;36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8"/>
          <p:cNvSpPr txBox="1"/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0" name="Google Shape;4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4" name="Google Shape;44;p9"/>
          <p:cNvSpPr txBox="1"/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" type="subTitle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idx="1" type="body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/>
        </p:txBody>
      </p:sp>
      <p:sp>
        <p:nvSpPr>
          <p:cNvPr id="50" name="Google Shape;50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ux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1.png"/><Relationship Id="rId4" Type="http://schemas.openxmlformats.org/officeDocument/2006/relationships/image" Target="../media/image3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7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7.png"/><Relationship Id="rId4" Type="http://schemas.openxmlformats.org/officeDocument/2006/relationships/image" Target="../media/image27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9.png"/><Relationship Id="rId4" Type="http://schemas.openxmlformats.org/officeDocument/2006/relationships/image" Target="../media/image23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9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4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2.png"/><Relationship Id="rId4" Type="http://schemas.openxmlformats.org/officeDocument/2006/relationships/image" Target="../media/image28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7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Relationship Id="rId4" Type="http://schemas.openxmlformats.org/officeDocument/2006/relationships/image" Target="../media/image10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Aprendizaje Supervisado</a:t>
            </a:r>
            <a:endParaRPr/>
          </a:p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2812350" y="3422625"/>
            <a:ext cx="3519300" cy="48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Cristian Cardellino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2"/>
          <p:cNvSpPr txBox="1"/>
          <p:nvPr/>
        </p:nvSpPr>
        <p:spPr>
          <a:xfrm>
            <a:off x="552675" y="266100"/>
            <a:ext cx="7351800" cy="9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L</a:t>
            </a:r>
            <a:r>
              <a:rPr lang="en"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a Regresión Logística como una neurona</a:t>
            </a:r>
            <a:br>
              <a:rPr lang="en"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</a:br>
            <a:endParaRPr b="1" sz="1800"/>
          </a:p>
        </p:txBody>
      </p:sp>
      <p:pic>
        <p:nvPicPr>
          <p:cNvPr id="126" name="Google Shape;12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7200" y="1610575"/>
            <a:ext cx="5309575" cy="248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3"/>
          <p:cNvSpPr txBox="1"/>
          <p:nvPr/>
        </p:nvSpPr>
        <p:spPr>
          <a:xfrm>
            <a:off x="552675" y="266100"/>
            <a:ext cx="7351800" cy="9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Redes Neuronales</a:t>
            </a:r>
            <a:endParaRPr b="1" sz="1800"/>
          </a:p>
        </p:txBody>
      </p:sp>
      <p:pic>
        <p:nvPicPr>
          <p:cNvPr id="132" name="Google Shape;13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0426" y="1001550"/>
            <a:ext cx="6663126" cy="382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4"/>
          <p:cNvSpPr txBox="1"/>
          <p:nvPr/>
        </p:nvSpPr>
        <p:spPr>
          <a:xfrm>
            <a:off x="552675" y="266100"/>
            <a:ext cx="7351800" cy="9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Redes Neuronales</a:t>
            </a:r>
            <a:endParaRPr b="1" sz="1800"/>
          </a:p>
        </p:txBody>
      </p:sp>
      <p:sp>
        <p:nvSpPr>
          <p:cNvPr id="138" name="Google Shape;138;p24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Funciones de Activación: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Sigmoid (como en la regresión logística)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tanh: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Rectified Linear Unit (ReLU): </a:t>
            </a:r>
            <a:br>
              <a:rPr lang="en"/>
            </a:b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39" name="Google Shape;13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2125" y="2424500"/>
            <a:ext cx="1653176" cy="57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55388" y="3087325"/>
            <a:ext cx="1033224" cy="298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5"/>
          <p:cNvSpPr txBox="1"/>
          <p:nvPr>
            <p:ph type="title"/>
          </p:nvPr>
        </p:nvSpPr>
        <p:spPr>
          <a:xfrm>
            <a:off x="490250" y="450150"/>
            <a:ext cx="62445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 Time (demo_10_neural_networks)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6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Buscamos predecir un vector de probabilidades (cada clase es una dimensión del vector).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Modificamos nuestra hipótesis:</a:t>
            </a:r>
            <a:endParaRPr/>
          </a:p>
        </p:txBody>
      </p:sp>
      <p:sp>
        <p:nvSpPr>
          <p:cNvPr id="151" name="Google Shape;151;p26"/>
          <p:cNvSpPr txBox="1"/>
          <p:nvPr/>
        </p:nvSpPr>
        <p:spPr>
          <a:xfrm>
            <a:off x="552675" y="266100"/>
            <a:ext cx="7351800" cy="9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Softmax Regression (Multiple Classes)</a:t>
            </a:r>
            <a:br>
              <a:rPr lang="en"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</a:br>
            <a:endParaRPr b="1" sz="1800"/>
          </a:p>
        </p:txBody>
      </p:sp>
      <p:pic>
        <p:nvPicPr>
          <p:cNvPr id="152" name="Google Shape;15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338" y="2571761"/>
            <a:ext cx="8591327" cy="22044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7"/>
          <p:cNvSpPr txBox="1"/>
          <p:nvPr>
            <p:ph idx="1" type="body"/>
          </p:nvPr>
        </p:nvSpPr>
        <p:spPr>
          <a:xfrm>
            <a:off x="311700" y="1225225"/>
            <a:ext cx="8520600" cy="35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Cambia la función de costo: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Donde el valor de                es igual a 1 si la condición entre {} se cumple y 0 en caso contrario. </a:t>
            </a:r>
            <a:endParaRPr/>
          </a:p>
        </p:txBody>
      </p:sp>
      <p:sp>
        <p:nvSpPr>
          <p:cNvPr id="158" name="Google Shape;158;p27"/>
          <p:cNvSpPr txBox="1"/>
          <p:nvPr/>
        </p:nvSpPr>
        <p:spPr>
          <a:xfrm>
            <a:off x="552675" y="266100"/>
            <a:ext cx="7351800" cy="9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Softmax Regression: Cost Function</a:t>
            </a:r>
            <a:br>
              <a:rPr lang="en"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</a:br>
            <a:endParaRPr b="1" sz="1800"/>
          </a:p>
        </p:txBody>
      </p:sp>
      <p:pic>
        <p:nvPicPr>
          <p:cNvPr id="159" name="Google Shape;15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876890"/>
            <a:ext cx="8520599" cy="13897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7"/>
          <p:cNvPicPr preferRelativeResize="0"/>
          <p:nvPr/>
        </p:nvPicPr>
        <p:blipFill rotWithShape="1">
          <a:blip r:embed="rId3">
            <a:alphaModFix/>
          </a:blip>
          <a:srcRect b="17939" l="35387" r="43898" t="16227"/>
          <a:stretch/>
        </p:blipFill>
        <p:spPr>
          <a:xfrm>
            <a:off x="2319600" y="3838700"/>
            <a:ext cx="835651" cy="43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8"/>
          <p:cNvSpPr txBox="1"/>
          <p:nvPr/>
        </p:nvSpPr>
        <p:spPr>
          <a:xfrm>
            <a:off x="552675" y="266100"/>
            <a:ext cx="7351800" cy="9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Multiclass Neural Networks</a:t>
            </a:r>
            <a:endParaRPr b="1" sz="1800"/>
          </a:p>
        </p:txBody>
      </p:sp>
      <p:pic>
        <p:nvPicPr>
          <p:cNvPr id="166" name="Google Shape;16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0488" y="1225200"/>
            <a:ext cx="4163019" cy="361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9"/>
          <p:cNvSpPr txBox="1"/>
          <p:nvPr/>
        </p:nvSpPr>
        <p:spPr>
          <a:xfrm>
            <a:off x="552675" y="266100"/>
            <a:ext cx="7351800" cy="9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Redes Neuronales Profundas (Deep Learning)</a:t>
            </a:r>
            <a:endParaRPr b="1" sz="4000"/>
          </a:p>
        </p:txBody>
      </p:sp>
      <p:pic>
        <p:nvPicPr>
          <p:cNvPr id="172" name="Google Shape;172;p29"/>
          <p:cNvPicPr preferRelativeResize="0"/>
          <p:nvPr/>
        </p:nvPicPr>
        <p:blipFill rotWithShape="1">
          <a:blip r:embed="rId3">
            <a:alphaModFix/>
          </a:blip>
          <a:srcRect b="0" l="0" r="0" t="9730"/>
          <a:stretch/>
        </p:blipFill>
        <p:spPr>
          <a:xfrm>
            <a:off x="1990725" y="1325249"/>
            <a:ext cx="5162550" cy="2794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0"/>
          <p:cNvSpPr txBox="1"/>
          <p:nvPr/>
        </p:nvSpPr>
        <p:spPr>
          <a:xfrm>
            <a:off x="552675" y="266100"/>
            <a:ext cx="7351800" cy="9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Redes Neuronales Profundas</a:t>
            </a:r>
            <a:endParaRPr b="1" sz="4000"/>
          </a:p>
        </p:txBody>
      </p:sp>
      <p:pic>
        <p:nvPicPr>
          <p:cNvPr id="178" name="Google Shape;178;p30"/>
          <p:cNvPicPr preferRelativeResize="0"/>
          <p:nvPr/>
        </p:nvPicPr>
        <p:blipFill rotWithShape="1">
          <a:blip r:embed="rId3">
            <a:alphaModFix/>
          </a:blip>
          <a:srcRect b="0" l="30429" r="0" t="0"/>
          <a:stretch/>
        </p:blipFill>
        <p:spPr>
          <a:xfrm>
            <a:off x="1899651" y="1038700"/>
            <a:ext cx="5238267" cy="3873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1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</a:t>
            </a:r>
            <a:r>
              <a:rPr lang="en"/>
              <a:t>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Train/Test/Validation</a:t>
            </a:r>
            <a:br>
              <a:rPr lang="en"/>
            </a:b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31"/>
          <p:cNvSpPr txBox="1"/>
          <p:nvPr/>
        </p:nvSpPr>
        <p:spPr>
          <a:xfrm>
            <a:off x="552675" y="266100"/>
            <a:ext cx="7351800" cy="9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Redes Neuronales</a:t>
            </a:r>
            <a:endParaRPr b="1" sz="1800"/>
          </a:p>
        </p:txBody>
      </p:sp>
      <p:sp>
        <p:nvSpPr>
          <p:cNvPr id="185" name="Google Shape;185;p31"/>
          <p:cNvSpPr/>
          <p:nvPr/>
        </p:nvSpPr>
        <p:spPr>
          <a:xfrm>
            <a:off x="1569300" y="2149650"/>
            <a:ext cx="6005400" cy="380100"/>
          </a:xfrm>
          <a:prstGeom prst="rect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/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Tercera Clase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2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Train/Test/Validation</a:t>
            </a:r>
            <a:br>
              <a:rPr lang="en"/>
            </a:b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Ahora?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Muchísimos datos (&gt;&gt; 10.000.000 registros)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32"/>
          <p:cNvSpPr txBox="1"/>
          <p:nvPr/>
        </p:nvSpPr>
        <p:spPr>
          <a:xfrm>
            <a:off x="552675" y="266100"/>
            <a:ext cx="7351800" cy="9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Redes Neuronales</a:t>
            </a:r>
            <a:endParaRPr b="1" sz="1800"/>
          </a:p>
        </p:txBody>
      </p:sp>
      <p:sp>
        <p:nvSpPr>
          <p:cNvPr id="192" name="Google Shape;192;p32"/>
          <p:cNvSpPr/>
          <p:nvPr/>
        </p:nvSpPr>
        <p:spPr>
          <a:xfrm>
            <a:off x="1569300" y="2147325"/>
            <a:ext cx="6005400" cy="380100"/>
          </a:xfrm>
          <a:prstGeom prst="rect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32"/>
          <p:cNvSpPr/>
          <p:nvPr/>
        </p:nvSpPr>
        <p:spPr>
          <a:xfrm>
            <a:off x="6388500" y="2147325"/>
            <a:ext cx="1186200" cy="380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32"/>
          <p:cNvSpPr/>
          <p:nvPr/>
        </p:nvSpPr>
        <p:spPr>
          <a:xfrm>
            <a:off x="5202300" y="2147313"/>
            <a:ext cx="1186200" cy="380100"/>
          </a:xfrm>
          <a:prstGeom prst="rect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32"/>
          <p:cNvSpPr/>
          <p:nvPr/>
        </p:nvSpPr>
        <p:spPr>
          <a:xfrm>
            <a:off x="1569300" y="3449550"/>
            <a:ext cx="6005400" cy="380100"/>
          </a:xfrm>
          <a:prstGeom prst="rect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32"/>
          <p:cNvSpPr/>
          <p:nvPr/>
        </p:nvSpPr>
        <p:spPr>
          <a:xfrm>
            <a:off x="7482000" y="3449550"/>
            <a:ext cx="92700" cy="380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32"/>
          <p:cNvSpPr/>
          <p:nvPr/>
        </p:nvSpPr>
        <p:spPr>
          <a:xfrm>
            <a:off x="7389300" y="3449550"/>
            <a:ext cx="92700" cy="380100"/>
          </a:xfrm>
          <a:prstGeom prst="rect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32"/>
          <p:cNvSpPr/>
          <p:nvPr/>
        </p:nvSpPr>
        <p:spPr>
          <a:xfrm>
            <a:off x="622575" y="3769650"/>
            <a:ext cx="2520900" cy="714000"/>
          </a:xfrm>
          <a:prstGeom prst="foldedCorner">
            <a:avLst>
              <a:gd fmla="val 16667" name="adj"/>
            </a:avLst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Asegurarse que</a:t>
            </a:r>
            <a:r>
              <a:rPr b="1" lang="en"/>
              <a:t> test / validation vienen de la misma distribución</a:t>
            </a:r>
            <a:endParaRPr b="1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3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Underfitting (high bias)</a:t>
            </a:r>
            <a:r>
              <a:rPr lang="en"/>
              <a:t>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Ampliar la red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Cambiar la arquitectura de la red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Overfitting (high variance):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Agregar más datos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Regularización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Cambiar la arquitectura de la red</a:t>
            </a:r>
            <a:endParaRPr/>
          </a:p>
        </p:txBody>
      </p:sp>
      <p:sp>
        <p:nvSpPr>
          <p:cNvPr id="204" name="Google Shape;204;p33"/>
          <p:cNvSpPr txBox="1"/>
          <p:nvPr/>
        </p:nvSpPr>
        <p:spPr>
          <a:xfrm>
            <a:off x="552675" y="266100"/>
            <a:ext cx="7351800" cy="9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Redes Neuronales: sesgo y varianza</a:t>
            </a:r>
            <a:endParaRPr b="1" sz="18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4"/>
          <p:cNvSpPr txBox="1"/>
          <p:nvPr/>
        </p:nvSpPr>
        <p:spPr>
          <a:xfrm>
            <a:off x="552675" y="266100"/>
            <a:ext cx="7351800" cy="9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Redes Neuronales</a:t>
            </a:r>
            <a:endParaRPr b="1" sz="1800"/>
          </a:p>
        </p:txBody>
      </p:sp>
      <p:sp>
        <p:nvSpPr>
          <p:cNvPr id="210" name="Google Shape;210;p34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Cómo se determinan?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el número de capas ocultas (hidden layers)?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el número de unidades (units)?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qué función de activación usar?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...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11" name="Google Shape;211;p34"/>
          <p:cNvPicPr preferRelativeResize="0"/>
          <p:nvPr/>
        </p:nvPicPr>
        <p:blipFill rotWithShape="1">
          <a:blip r:embed="rId3">
            <a:alphaModFix/>
          </a:blip>
          <a:srcRect b="6524" l="0" r="8223" t="0"/>
          <a:stretch/>
        </p:blipFill>
        <p:spPr>
          <a:xfrm>
            <a:off x="4772216" y="2247825"/>
            <a:ext cx="3920258" cy="257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5"/>
          <p:cNvSpPr txBox="1"/>
          <p:nvPr/>
        </p:nvSpPr>
        <p:spPr>
          <a:xfrm>
            <a:off x="552675" y="266100"/>
            <a:ext cx="7351800" cy="9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Redes Neuronales: Regularización</a:t>
            </a:r>
            <a:endParaRPr b="1" sz="1800"/>
          </a:p>
        </p:txBody>
      </p:sp>
      <p:pic>
        <p:nvPicPr>
          <p:cNvPr id="217" name="Google Shape;217;p35"/>
          <p:cNvPicPr preferRelativeResize="0"/>
          <p:nvPr/>
        </p:nvPicPr>
        <p:blipFill rotWithShape="1">
          <a:blip r:embed="rId3">
            <a:alphaModFix/>
          </a:blip>
          <a:srcRect b="2591" l="0" r="1097" t="0"/>
          <a:stretch/>
        </p:blipFill>
        <p:spPr>
          <a:xfrm>
            <a:off x="1538675" y="1225188"/>
            <a:ext cx="6066651" cy="3130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6"/>
          <p:cNvSpPr txBox="1"/>
          <p:nvPr/>
        </p:nvSpPr>
        <p:spPr>
          <a:xfrm>
            <a:off x="552675" y="266100"/>
            <a:ext cx="7351800" cy="9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Redes Neuronales: Dropout</a:t>
            </a:r>
            <a:endParaRPr b="1" sz="1800"/>
          </a:p>
        </p:txBody>
      </p:sp>
      <p:pic>
        <p:nvPicPr>
          <p:cNvPr id="223" name="Google Shape;22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8426" y="1109950"/>
            <a:ext cx="7707150" cy="383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7"/>
          <p:cNvSpPr txBox="1"/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Sistemas de Recomendación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(Introducción)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8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Sistemas de Recomendación: ejemplos</a:t>
            </a:r>
            <a:endParaRPr/>
          </a:p>
        </p:txBody>
      </p:sp>
      <p:pic>
        <p:nvPicPr>
          <p:cNvPr id="234" name="Google Shape;23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800" y="1058875"/>
            <a:ext cx="6129898" cy="2035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09050" y="2977972"/>
            <a:ext cx="6331222" cy="2035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9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Los sistemas de recomendación se centran en: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i="1" lang="en"/>
              <a:t>items, </a:t>
            </a:r>
            <a:r>
              <a:rPr lang="en"/>
              <a:t>para eCommerce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i="1" lang="en"/>
              <a:t>contenido, </a:t>
            </a:r>
            <a:r>
              <a:rPr lang="en"/>
              <a:t>para eLearning, noticias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i="1" lang="en"/>
              <a:t>links, </a:t>
            </a:r>
            <a:r>
              <a:rPr lang="en"/>
              <a:t>para navegación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en general, se habla de ítems como término genérico.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El objetivo general de estos sistemas es el de guiar a los usuarios a tomar decisiones.</a:t>
            </a:r>
            <a:endParaRPr/>
          </a:p>
        </p:txBody>
      </p:sp>
      <p:sp>
        <p:nvSpPr>
          <p:cNvPr id="241" name="Google Shape;241;p39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Sistemas de Recomendación: objetivos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40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Basados en contenido:</a:t>
            </a:r>
            <a:r>
              <a:rPr lang="en"/>
              <a:t> tratan el problema de manera específica para cada usuario y "aprenden" una clasificación de lo que a un usuario le gusta basado en las características (contenido) de un ítem.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Filtros colaborativos:</a:t>
            </a:r>
            <a:r>
              <a:rPr lang="en"/>
              <a:t> se basan en la idea que los usuarios que coinciden en el pasado lo harán en el futuro y que les gustarán ítems similares.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Basados en el conocimiento: </a:t>
            </a:r>
            <a:r>
              <a:rPr lang="en"/>
              <a:t>el usuario proporciona explícitamente parámetros del producto que quiere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Basados en cuestiones demográficas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Sistemas híbridos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40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Tipos de Sistemas de Recomendación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41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Combina usuarios con intereses similares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 podría requerir de muchos usuarios para que las posibilidades de encontrar un par con intereses en común.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Tiene que existir un método sencillo para reflejar los intereses de los usuarios.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 necesita de un algoritmo eficiente para combinar a los usuarios con gustos similares.</a:t>
            </a:r>
            <a:endParaRPr/>
          </a:p>
        </p:txBody>
      </p:sp>
      <p:sp>
        <p:nvSpPr>
          <p:cNvPr id="253" name="Google Shape;253;p4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Filtros colaborativos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Temario de la Clase</a:t>
            </a:r>
            <a:endParaRPr/>
          </a:p>
        </p:txBody>
      </p:sp>
      <p:sp>
        <p:nvSpPr>
          <p:cNvPr id="74" name="Google Shape;74;p15"/>
          <p:cNvSpPr txBox="1"/>
          <p:nvPr>
            <p:ph idx="1" type="body"/>
          </p:nvPr>
        </p:nvSpPr>
        <p:spPr>
          <a:xfrm>
            <a:off x="311700" y="996625"/>
            <a:ext cx="8520600" cy="367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Char char="●"/>
            </a:pPr>
            <a:r>
              <a:rPr lang="en">
                <a:solidFill>
                  <a:srgbClr val="999999"/>
                </a:solidFill>
              </a:rPr>
              <a:t>¿Qué es aprendizaje supervisado?</a:t>
            </a:r>
            <a:endParaRPr>
              <a:solidFill>
                <a:srgbClr val="999999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Char char="●"/>
            </a:pPr>
            <a:r>
              <a:rPr lang="en">
                <a:solidFill>
                  <a:srgbClr val="999999"/>
                </a:solidFill>
              </a:rPr>
              <a:t>Aprendizaje supervisado.</a:t>
            </a:r>
            <a:endParaRPr>
              <a:solidFill>
                <a:srgbClr val="999999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○"/>
            </a:pPr>
            <a:r>
              <a:rPr lang="en">
                <a:solidFill>
                  <a:srgbClr val="999999"/>
                </a:solidFill>
              </a:rPr>
              <a:t>Repaso: Regresión Lineal y Polinomial, Regresión Logística, Naive Bayes.</a:t>
            </a:r>
            <a:endParaRPr>
              <a:solidFill>
                <a:srgbClr val="999999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Char char="●"/>
            </a:pPr>
            <a:r>
              <a:rPr lang="en">
                <a:solidFill>
                  <a:srgbClr val="999999"/>
                </a:solidFill>
              </a:rPr>
              <a:t>Support Vector Machines.</a:t>
            </a:r>
            <a:endParaRPr>
              <a:solidFill>
                <a:srgbClr val="999999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○"/>
            </a:pPr>
            <a:r>
              <a:rPr lang="en">
                <a:solidFill>
                  <a:srgbClr val="999999"/>
                </a:solidFill>
              </a:rPr>
              <a:t>Repaso: Perceptrón.</a:t>
            </a:r>
            <a:endParaRPr>
              <a:solidFill>
                <a:srgbClr val="999999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○"/>
            </a:pPr>
            <a:r>
              <a:rPr lang="en">
                <a:solidFill>
                  <a:srgbClr val="999999"/>
                </a:solidFill>
              </a:rPr>
              <a:t>SVC/SVR. Datos no linealmente separables. Función de costo.</a:t>
            </a:r>
            <a:endParaRPr>
              <a:solidFill>
                <a:srgbClr val="999999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Char char="●"/>
            </a:pPr>
            <a:r>
              <a:rPr lang="en">
                <a:solidFill>
                  <a:srgbClr val="999999"/>
                </a:solidFill>
              </a:rPr>
              <a:t>Ensemble learning.</a:t>
            </a:r>
            <a:endParaRPr>
              <a:solidFill>
                <a:srgbClr val="999999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○"/>
            </a:pPr>
            <a:r>
              <a:rPr lang="en">
                <a:solidFill>
                  <a:srgbClr val="999999"/>
                </a:solidFill>
              </a:rPr>
              <a:t>Repaso: Decision Trees</a:t>
            </a:r>
            <a:endParaRPr>
              <a:solidFill>
                <a:srgbClr val="999999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○"/>
            </a:pPr>
            <a:r>
              <a:rPr lang="en">
                <a:solidFill>
                  <a:srgbClr val="999999"/>
                </a:solidFill>
              </a:rPr>
              <a:t>Random Forest, Bagging, Boosting, Voting.</a:t>
            </a:r>
            <a:endParaRPr>
              <a:solidFill>
                <a:srgbClr val="999999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Redes neuronales.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>
                <a:solidFill>
                  <a:srgbClr val="000000"/>
                </a:solidFill>
              </a:rPr>
              <a:t>Perceptrón multicapa. </a:t>
            </a:r>
            <a:endParaRPr strike="sngStrike"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Sistemas de recomendación.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>
                <a:solidFill>
                  <a:srgbClr val="000000"/>
                </a:solidFill>
              </a:rPr>
              <a:t>Filtrado colaborativo.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Char char="●"/>
            </a:pPr>
            <a:r>
              <a:rPr lang="en">
                <a:solidFill>
                  <a:srgbClr val="999999"/>
                </a:solidFill>
              </a:rPr>
              <a:t>Prácticas de reproducibilidad</a:t>
            </a:r>
            <a:endParaRPr>
              <a:solidFill>
                <a:srgbClr val="999999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42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INPUT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Usuarios generan puntuaciones a un conjunto de ítems (implícita o explícitamente): matriz de puntuaciones usuario-ítem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/>
              <a:t>OUTPUT</a:t>
            </a:r>
            <a:endParaRPr b="1"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Predicción (numérica) indicando cuánto a un usuario le gusta un ítem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Una lista con N ítems recomendados por usuario</a:t>
            </a:r>
            <a:endParaRPr/>
          </a:p>
        </p:txBody>
      </p:sp>
      <p:sp>
        <p:nvSpPr>
          <p:cNvPr id="259" name="Google Shape;259;p42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Filtros colaborativos: cómo funcionan?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3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Dado un usuario (Alice) y un ítem que todavía no se ha asignado un puntaje, se debe:</a:t>
            </a:r>
            <a:endParaRPr sz="1600"/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encontrar el conjunto de usuarios que más se parecen a Alice (usuarios a los que les gustan ítems similares) y han puntuado el objeto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usar sus puntuaciones para predecir si a Alice le gustará el ítem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aplicar este proceso sobre todos los objetos que Alice no ha puntuado y recomendar los que tienen mayor puntuación</a:t>
            </a:r>
            <a:endParaRPr sz="1600"/>
          </a:p>
        </p:txBody>
      </p:sp>
      <p:sp>
        <p:nvSpPr>
          <p:cNvPr id="265" name="Google Shape;265;p43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Filtros colaborativos: Vecindarios basado en usuarios</a:t>
            </a:r>
            <a:endParaRPr sz="4000"/>
          </a:p>
        </p:txBody>
      </p:sp>
      <p:pic>
        <p:nvPicPr>
          <p:cNvPr id="266" name="Google Shape;266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5075" y="3182650"/>
            <a:ext cx="4953825" cy="1783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4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Coeficiente de correlación (Pearson correlation)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donde: 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i="1" lang="en"/>
              <a:t>a</a:t>
            </a:r>
            <a:r>
              <a:rPr lang="en"/>
              <a:t> y </a:t>
            </a:r>
            <a:r>
              <a:rPr i="1" lang="en"/>
              <a:t>b</a:t>
            </a:r>
            <a:r>
              <a:rPr lang="en"/>
              <a:t> son usuarios;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</a:t>
            </a:r>
            <a:r>
              <a:rPr baseline="-25000" lang="en"/>
              <a:t>a,p</a:t>
            </a:r>
            <a:r>
              <a:rPr lang="en"/>
              <a:t>  es la puntuación del usuario </a:t>
            </a:r>
            <a:r>
              <a:rPr i="1" lang="en"/>
              <a:t>a</a:t>
            </a:r>
            <a:r>
              <a:rPr lang="en"/>
              <a:t> al ítem </a:t>
            </a:r>
            <a:r>
              <a:rPr i="1" lang="en"/>
              <a:t>p;</a:t>
            </a:r>
            <a:endParaRPr i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y </a:t>
            </a:r>
            <a:r>
              <a:rPr i="1" lang="en"/>
              <a:t>P</a:t>
            </a:r>
            <a:r>
              <a:rPr lang="en"/>
              <a:t> es el conjunto de ítems que ya han sido puntuados por </a:t>
            </a:r>
            <a:r>
              <a:rPr i="1" lang="en"/>
              <a:t>a</a:t>
            </a:r>
            <a:r>
              <a:rPr lang="en"/>
              <a:t> y </a:t>
            </a:r>
            <a:r>
              <a:rPr i="1" lang="en"/>
              <a:t>b</a:t>
            </a:r>
            <a:r>
              <a:rPr lang="en"/>
              <a:t> .</a:t>
            </a:r>
            <a:endParaRPr/>
          </a:p>
        </p:txBody>
      </p:sp>
      <p:sp>
        <p:nvSpPr>
          <p:cNvPr id="272" name="Google Shape;272;p4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Similitud entre usuarios</a:t>
            </a:r>
            <a:endParaRPr/>
          </a:p>
        </p:txBody>
      </p:sp>
      <p:pic>
        <p:nvPicPr>
          <p:cNvPr descr="\text{sim}(a,b) = \frac{\sum_{p \in P}{(r_{a,p} - \bar{r_a})(r_{b,p} - \bar{r_b})}}{\sqrt{\sum_{p \in P}{(r_{a,p} - \bar{r_a})^2}}\sqrt{\sum_{p \in P}{(r_{b,p} - \bar{r_b})^2}}}" id="273" name="Google Shape;273;p44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4310" y="1848400"/>
            <a:ext cx="5155378" cy="83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5"/>
          <p:cNvSpPr txBox="1"/>
          <p:nvPr>
            <p:ph idx="1" type="body"/>
          </p:nvPr>
        </p:nvSpPr>
        <p:spPr>
          <a:xfrm>
            <a:off x="5712775" y="3298125"/>
            <a:ext cx="3040800" cy="1046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/>
              <a:t>sim(Alice, User1) = 0.85</a:t>
            </a:r>
            <a:br>
              <a:rPr lang="en" sz="1600"/>
            </a:br>
            <a:r>
              <a:rPr lang="en" sz="1600"/>
              <a:t>sim(Alice, User2) = 0.70</a:t>
            </a:r>
            <a:br>
              <a:rPr lang="en" sz="1600"/>
            </a:br>
            <a:r>
              <a:rPr lang="en" sz="1600"/>
              <a:t>sim(Alice, User3) = 0</a:t>
            </a:r>
            <a:br>
              <a:rPr lang="en" sz="1600"/>
            </a:br>
            <a:r>
              <a:rPr lang="en" sz="1600"/>
              <a:t>sim(Alice, User4) = -0.79</a:t>
            </a:r>
            <a:endParaRPr sz="1600"/>
          </a:p>
        </p:txBody>
      </p:sp>
      <p:sp>
        <p:nvSpPr>
          <p:cNvPr id="279" name="Google Shape;279;p4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Similitud entre usuarios</a:t>
            </a:r>
            <a:endParaRPr/>
          </a:p>
        </p:txBody>
      </p:sp>
      <p:pic>
        <p:nvPicPr>
          <p:cNvPr descr="\text{sim}(a,b) = \frac{\sum_{p \in P}{(r_{a,p} - \bar{r_a})(r_{b,p} - \bar{r_b})}}{\sqrt{\sum_{p \in P}{(r_{a,p} - \bar{r_a})^2}}\sqrt{\sum_{p \in P}{(r_{b,p} - \bar{r_b})^2}}}" id="280" name="Google Shape;280;p45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4310" y="1225225"/>
            <a:ext cx="5155378" cy="83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2325" y="2662400"/>
            <a:ext cx="4953825" cy="1783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6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Coeficiente de correlación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donde: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 es el conjunto de "vecinos"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 es un ítem</a:t>
            </a:r>
            <a:endParaRPr/>
          </a:p>
        </p:txBody>
      </p:sp>
      <p:sp>
        <p:nvSpPr>
          <p:cNvPr id="287" name="Google Shape;287;p4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Similitud entre usuarios</a:t>
            </a:r>
            <a:endParaRPr/>
          </a:p>
        </p:txBody>
      </p:sp>
      <p:pic>
        <p:nvPicPr>
          <p:cNvPr descr="\text{pred}(a,p) = \bar{r_a} + \frac{\sum_{b \in N}{\text{sim}(a,b)(r_{b,p}-\bar{r_b})}}{\sum_{b \in N}{\text{sim}(a,b})}&#10;" id="288" name="Google Shape;288;p46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1574" y="1604400"/>
            <a:ext cx="5160850" cy="7676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text{pred}(\text{Alice},\text{item5}) = 4 + \frac{0.85(3-2.4) + 0.7(5-3.8)}{0.85 + 0.7}" id="289" name="Google Shape;289;p46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53135" y="3597200"/>
            <a:ext cx="6037740" cy="581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7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/>
              <a:t>Se usan las semejanzas entre los ítems (y no entre los usuarios) para hacer las predicciones. Por ejemplo, busquemos los ítems parecidos al </a:t>
            </a:r>
            <a:r>
              <a:rPr i="1" lang="en" sz="1600"/>
              <a:t>Item5</a:t>
            </a:r>
            <a:r>
              <a:rPr lang="en" sz="1600"/>
              <a:t>. Ahora usamos las puntuaciones que Alice le asignó a tales ítems para darle un valor al </a:t>
            </a:r>
            <a:r>
              <a:rPr i="1" lang="en" sz="1600"/>
              <a:t>Item5</a:t>
            </a:r>
            <a:r>
              <a:rPr lang="en" sz="1600"/>
              <a:t>.</a:t>
            </a:r>
            <a:endParaRPr sz="1600"/>
          </a:p>
        </p:txBody>
      </p:sp>
      <p:sp>
        <p:nvSpPr>
          <p:cNvPr id="295" name="Google Shape;295;p47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Filtros colaborativos: Vecindarios basado en ítems</a:t>
            </a:r>
            <a:endParaRPr/>
          </a:p>
        </p:txBody>
      </p:sp>
      <p:pic>
        <p:nvPicPr>
          <p:cNvPr id="296" name="Google Shape;296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7450" y="2571750"/>
            <a:ext cx="4869110" cy="1783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\text{sim}(a,b) = \frac{\sum_{u \in U}{(r_{u,a} - \bar{r_u})(r_{u,b} - \bar{r_u})}}{\sqrt{\sum_{u \in U}{(r_{u,a} - \bar{r_u})^2}}\sqrt{\sum_{u \in U}{(r_{u,b} - \bar{r_u})^2}}}&#10;" id="301" name="Google Shape;301;p48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1838" y="1663325"/>
            <a:ext cx="5320320" cy="831300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48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Distancia (ajustada) del coseno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donde: 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i="1" lang="en"/>
              <a:t>a</a:t>
            </a:r>
            <a:r>
              <a:rPr lang="en"/>
              <a:t> y </a:t>
            </a:r>
            <a:r>
              <a:rPr i="1" lang="en"/>
              <a:t>b</a:t>
            </a:r>
            <a:r>
              <a:rPr lang="en"/>
              <a:t> son ítems;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</a:t>
            </a:r>
            <a:r>
              <a:rPr baseline="-25000" lang="en"/>
              <a:t>u,a</a:t>
            </a:r>
            <a:r>
              <a:rPr lang="en"/>
              <a:t>  es la puntuación del usuario </a:t>
            </a:r>
            <a:r>
              <a:rPr i="1" lang="en"/>
              <a:t>u</a:t>
            </a:r>
            <a:r>
              <a:rPr lang="en"/>
              <a:t> al ítem </a:t>
            </a:r>
            <a:r>
              <a:rPr i="1" lang="en"/>
              <a:t>a;</a:t>
            </a:r>
            <a:endParaRPr i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y </a:t>
            </a:r>
            <a:r>
              <a:rPr i="1" lang="en"/>
              <a:t>U</a:t>
            </a:r>
            <a:r>
              <a:rPr lang="en"/>
              <a:t> es el conjunto de usuarios que han puntuado a los ítems </a:t>
            </a:r>
            <a:r>
              <a:rPr i="1" lang="en"/>
              <a:t>a</a:t>
            </a:r>
            <a:r>
              <a:rPr lang="en"/>
              <a:t> y </a:t>
            </a:r>
            <a:r>
              <a:rPr i="1" lang="en"/>
              <a:t>b</a:t>
            </a:r>
            <a:r>
              <a:rPr lang="en"/>
              <a:t>.</a:t>
            </a:r>
            <a:endParaRPr/>
          </a:p>
        </p:txBody>
      </p:sp>
      <p:sp>
        <p:nvSpPr>
          <p:cNvPr id="303" name="Google Shape;303;p48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Similitud entre ítems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9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donde: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 es el conjunto de "vecinos"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 es un usuario</a:t>
            </a:r>
            <a:endParaRPr/>
          </a:p>
        </p:txBody>
      </p:sp>
      <p:sp>
        <p:nvSpPr>
          <p:cNvPr id="309" name="Google Shape;309;p49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Similitud entre ítems</a:t>
            </a:r>
            <a:endParaRPr/>
          </a:p>
        </p:txBody>
      </p:sp>
      <p:pic>
        <p:nvPicPr>
          <p:cNvPr descr="\text{pred}(u,item_j) = \bar{r_u} + \frac{\sum_{item_i \in N}{\text{sim}(item_i,item_j)r_{u,item_i}}}{\sum_{item_i \in N}{\text{sim}(item_i,item_j})}" id="310" name="Google Shape;310;p49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7087" y="1452875"/>
            <a:ext cx="5089816" cy="62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text{pred}(\text{Alice},item_5) = \bar{r}_{\text{Alice}} + \frac{\sum_{item_i \in N}{\text{sim}(item_i,item_5)r_{\text{Alice},item_i}}}{\sum_{item_i \in N}{\text{sim}(item_i,item_5})}" id="311" name="Google Shape;311;p49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66262" y="3740725"/>
            <a:ext cx="5811450" cy="6101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50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Para que estos sistemas de recomendación sean escalables, es necesario aprender el </a:t>
            </a:r>
            <a:r>
              <a:rPr lang="en">
                <a:highlight>
                  <a:srgbClr val="FFE599"/>
                </a:highlight>
              </a:rPr>
              <a:t>modelo "offline"</a:t>
            </a:r>
            <a:r>
              <a:rPr lang="en"/>
              <a:t>.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Calcular offline todos las similitudes entre pares de objetos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Calcular la predicción en tiempo real (pred de la slide anterior)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El vecindario (N) suele ser bastante pequeño (el usuario puntúa pocos objetos)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Este preprocesamiento funciona en CF por ítems (y no en CF por usuarios): las similitudes entre ítems suelen ser más estables que entre usuarios.</a:t>
            </a:r>
            <a:endParaRPr/>
          </a:p>
        </p:txBody>
      </p:sp>
      <p:sp>
        <p:nvSpPr>
          <p:cNvPr id="317" name="Google Shape;317;p50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Filtros colaborativos: Preprocesamiento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51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E599"/>
                </a:highlight>
              </a:rPr>
              <a:t>Requerimientos de memoria: </a:t>
            </a:r>
            <a:r>
              <a:rPr lang="en"/>
              <a:t>si consideramos n ítems, tendremos n</a:t>
            </a:r>
            <a:r>
              <a:rPr baseline="30000" lang="en"/>
              <a:t>2</a:t>
            </a:r>
            <a:r>
              <a:rPr lang="en"/>
              <a:t> similitudes.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En la práctica, la matriz es dispersa (muchos pares de ítems que no tienen similitud).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Se suelen usar reducciones fijando un umbral mínimo de "co-ratings": se eliminan ítems que tienen pocas puntuaciones comunes, usando al menos n' usuarios.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Se puede también limitar el tamaño del vecindario (N).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5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Filtros colaborativos: Preprocesamiento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/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Redes Neuronales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(Introducción)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52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E599"/>
                </a:highlight>
              </a:rPr>
              <a:t> Cold start problem:</a:t>
            </a:r>
            <a:endParaRPr>
              <a:highlight>
                <a:srgbClr val="FFE599"/>
              </a:highlight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¿Cómo recomendamos nuevos ítems?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¿Qué le recomendamos a usuarios nuevos?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Soluciones inmediatas: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Forzar a los usuarios a puntuar un conjunto de objetos (-1)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Emplear otro método para la estos casos (basado en contenido, información demográfica o recomendaciones no personalizadas)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52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Filtros colaborativos: Problemas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53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Problemas con los vecindarios: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El conjunto de usuarios ítems similares puede ser muy pequeño. Lo que produce malas predicciones.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Alternativas: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CF recursivo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Transitividad entre vecinos</a:t>
            </a:r>
            <a:endParaRPr/>
          </a:p>
        </p:txBody>
      </p:sp>
      <p:sp>
        <p:nvSpPr>
          <p:cNvPr id="335" name="Google Shape;335;p53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Filtros colaborativos: Problemas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54"/>
          <p:cNvSpPr txBox="1"/>
          <p:nvPr>
            <p:ph type="title"/>
          </p:nvPr>
        </p:nvSpPr>
        <p:spPr>
          <a:xfrm>
            <a:off x="490250" y="450150"/>
            <a:ext cx="76572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 Time (demo_11_</a:t>
            </a:r>
            <a:r>
              <a:rPr lang="en"/>
              <a:t>recommender_systems</a:t>
            </a:r>
            <a:r>
              <a:rPr lang="en"/>
              <a:t>)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55"/>
          <p:cNvSpPr txBox="1"/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 de la tercera clase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/>
          <p:nvPr/>
        </p:nvSpPr>
        <p:spPr>
          <a:xfrm>
            <a:off x="552663" y="266100"/>
            <a:ext cx="7351800" cy="46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Por qué redes "neuronales"?</a:t>
            </a:r>
            <a:endParaRPr b="1" sz="2400">
              <a:solidFill>
                <a:srgbClr val="98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</p:txBody>
      </p:sp>
      <p:pic>
        <p:nvPicPr>
          <p:cNvPr id="85" name="Google Shape;8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2800" y="939000"/>
            <a:ext cx="5694925" cy="3737526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7"/>
          <p:cNvSpPr txBox="1"/>
          <p:nvPr/>
        </p:nvSpPr>
        <p:spPr>
          <a:xfrm>
            <a:off x="5942025" y="4868475"/>
            <a:ext cx="2221500" cy="2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Image by Victor Lavrenko</a:t>
            </a:r>
            <a:endParaRPr sz="9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FFFFFF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Dado </a:t>
            </a:r>
            <a:r>
              <a:rPr i="1" lang="en"/>
              <a:t>x</a:t>
            </a:r>
            <a:r>
              <a:rPr lang="en"/>
              <a:t>, el objetivo es encontrar: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Cuál es la forma más sencilla de transformar un vector </a:t>
            </a:r>
            <a:r>
              <a:rPr i="1" lang="en"/>
              <a:t>x</a:t>
            </a:r>
            <a:r>
              <a:rPr lang="en"/>
              <a:t>?</a:t>
            </a:r>
            <a:endParaRPr/>
          </a:p>
        </p:txBody>
      </p:sp>
      <p:pic>
        <p:nvPicPr>
          <p:cNvPr id="92" name="Google Shape;9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11075" y="1805050"/>
            <a:ext cx="1725476" cy="31490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8"/>
          <p:cNvSpPr txBox="1"/>
          <p:nvPr/>
        </p:nvSpPr>
        <p:spPr>
          <a:xfrm>
            <a:off x="552675" y="266100"/>
            <a:ext cx="7351800" cy="9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Repaso de la Regresión Logística</a:t>
            </a:r>
            <a:br>
              <a:rPr lang="en"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</a:br>
            <a:endParaRPr b="1" sz="18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9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Dado </a:t>
            </a:r>
            <a:r>
              <a:rPr i="1" lang="en"/>
              <a:t>x</a:t>
            </a:r>
            <a:r>
              <a:rPr lang="en"/>
              <a:t>, el objetivo es encontrar: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Cuál es la forma más sencilla de transformar un vector </a:t>
            </a:r>
            <a:r>
              <a:rPr i="1" lang="en"/>
              <a:t>x</a:t>
            </a:r>
            <a:r>
              <a:rPr lang="en"/>
              <a:t>?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Pero nos gustaría que </a:t>
            </a:r>
            <a:r>
              <a:rPr i="1" lang="en"/>
              <a:t>ŷ</a:t>
            </a:r>
            <a:r>
              <a:rPr lang="en"/>
              <a:t> fuese una probabilidad: 0 ≤ </a:t>
            </a:r>
            <a:r>
              <a:rPr i="1" lang="en"/>
              <a:t>ŷ</a:t>
            </a:r>
            <a:r>
              <a:rPr lang="en"/>
              <a:t> ≤ 1</a:t>
            </a:r>
            <a:endParaRPr/>
          </a:p>
        </p:txBody>
      </p:sp>
      <p:pic>
        <p:nvPicPr>
          <p:cNvPr id="99" name="Google Shape;9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11075" y="1805050"/>
            <a:ext cx="1725476" cy="3149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9"/>
          <p:cNvSpPr txBox="1"/>
          <p:nvPr/>
        </p:nvSpPr>
        <p:spPr>
          <a:xfrm>
            <a:off x="552675" y="266100"/>
            <a:ext cx="7351800" cy="9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Repaso de la Regresión Logística</a:t>
            </a:r>
            <a:br>
              <a:rPr lang="en"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</a:br>
            <a:endParaRPr b="1" sz="1800"/>
          </a:p>
        </p:txBody>
      </p:sp>
      <p:pic>
        <p:nvPicPr>
          <p:cNvPr id="101" name="Google Shape;101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73838" y="2804900"/>
            <a:ext cx="1596324" cy="37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0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Función de Sigmoid </a:t>
            </a:r>
            <a:endParaRPr/>
          </a:p>
        </p:txBody>
      </p:sp>
      <p:sp>
        <p:nvSpPr>
          <p:cNvPr id="107" name="Google Shape;107;p20"/>
          <p:cNvSpPr txBox="1"/>
          <p:nvPr/>
        </p:nvSpPr>
        <p:spPr>
          <a:xfrm>
            <a:off x="552675" y="266100"/>
            <a:ext cx="7351800" cy="9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Repaso de la Regresión Logística: Sigmoid</a:t>
            </a:r>
            <a:endParaRPr b="1" sz="1800"/>
          </a:p>
        </p:txBody>
      </p:sp>
      <p:pic>
        <p:nvPicPr>
          <p:cNvPr id="108" name="Google Shape;10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3900" y="1983800"/>
            <a:ext cx="2834524" cy="67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99123" y="1546173"/>
            <a:ext cx="4949250" cy="306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1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 disponen de </a:t>
            </a:r>
            <a:r>
              <a:rPr i="1" lang="en"/>
              <a:t>m</a:t>
            </a:r>
            <a:r>
              <a:rPr lang="en"/>
              <a:t> instancias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Se pretende predecir 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Luego, buscamos minimizar (en regresión logística):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Siendo entonces la función de coste: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Para minimizarla, usamos descenso por gradientes. Necesitaremos:</a:t>
            </a:r>
            <a:endParaRPr/>
          </a:p>
        </p:txBody>
      </p:sp>
      <p:sp>
        <p:nvSpPr>
          <p:cNvPr id="115" name="Google Shape;115;p21"/>
          <p:cNvSpPr txBox="1"/>
          <p:nvPr/>
        </p:nvSpPr>
        <p:spPr>
          <a:xfrm>
            <a:off x="552675" y="266100"/>
            <a:ext cx="7351800" cy="9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Repaso de la Regresión Logística: Coste</a:t>
            </a:r>
            <a:br>
              <a:rPr lang="en"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</a:br>
            <a:endParaRPr b="1" sz="1800"/>
          </a:p>
        </p:txBody>
      </p:sp>
      <p:pic>
        <p:nvPicPr>
          <p:cNvPr id="116" name="Google Shape;11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97400" y="1254450"/>
            <a:ext cx="4240952" cy="33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68825" y="1702325"/>
            <a:ext cx="1056048" cy="33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86463" y="2571750"/>
            <a:ext cx="4771066" cy="33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94138" y="2970800"/>
            <a:ext cx="3002018" cy="33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206000" y="4049275"/>
            <a:ext cx="4045162" cy="40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607D8B"/>
      </a:accent3>
      <a:accent4>
        <a:srgbClr val="78909C"/>
      </a:accent4>
      <a:accent5>
        <a:srgbClr val="57BB8A"/>
      </a:accent5>
      <a:accent6>
        <a:srgbClr val="DCE755"/>
      </a:accent6>
      <a:hlink>
        <a:srgbClr val="57BB8A"/>
      </a:hlink>
      <a:folHlink>
        <a:srgbClr val="57BB8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